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7436"/>
    <a:srgbClr val="D381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E9CAC-8F4B-4269-BE12-F9C80894B941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3002B-B8E8-45FD-9FCA-BAEE8CAED9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3002B-B8E8-45FD-9FCA-BAEE8CAED94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3002B-B8E8-45FD-9FCA-BAEE8CAED94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3002B-B8E8-45FD-9FCA-BAEE8CAED94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3002B-B8E8-45FD-9FCA-BAEE8CAED94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3002B-B8E8-45FD-9FCA-BAEE8CAED94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3002B-B8E8-45FD-9FCA-BAEE8CAED94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3002B-B8E8-45FD-9FCA-BAEE8CAED94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F117F-95FC-4F3B-A6CC-FFCB814305E4}" type="datetimeFigureOut">
              <a:rPr lang="en-US" smtClean="0"/>
              <a:pPr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737B8-311A-4FC9-A524-C49B887A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52400" y="2971800"/>
            <a:ext cx="29432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138856" y="2557344"/>
            <a:ext cx="6442184" cy="132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838200" y="457200"/>
            <a:ext cx="481465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</a:rPr>
              <a:t>Chinese Take</a:t>
            </a:r>
            <a:r>
              <a:rPr lang="en-US" sz="3600" b="1" dirty="0" smtClean="0">
                <a:solidFill>
                  <a:srgbClr val="FF0000"/>
                </a:solidFill>
              </a:rPr>
              <a:t>-</a:t>
            </a:r>
            <a:r>
              <a:rPr lang="en-US" sz="3600" b="1" i="1" dirty="0" smtClean="0">
                <a:solidFill>
                  <a:srgbClr val="FF0000"/>
                </a:solidFill>
              </a:rPr>
              <a:t>Out Menu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3600" b="1" dirty="0" smtClean="0"/>
              <a:t>Lesson</a:t>
            </a:r>
          </a:p>
          <a:p>
            <a:endParaRPr lang="en-US" sz="3600" b="1" dirty="0" smtClean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608013" y="5073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212120"/>
                </a:solidFill>
                <a:effectLst/>
                <a:latin typeface="Times"/>
                <a:cs typeface="Arial" pitchFamily="34" charset="0"/>
              </a:rPr>
              <a:t>Teaching for problem solving is a skill that arts teachers are familiar with, but how about developing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08013" y="50865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212120"/>
                </a:solidFill>
                <a:effectLst/>
                <a:latin typeface="Times"/>
                <a:cs typeface="Arial" pitchFamily="34" charset="0"/>
              </a:rPr>
              <a:t>problem-defining skills in our students?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08013" y="5073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212120"/>
                </a:solidFill>
                <a:effectLst/>
                <a:latin typeface="Times"/>
                <a:cs typeface="Arial" pitchFamily="34" charset="0"/>
              </a:rPr>
              <a:t>Teaching for problem solving is a skill that arts teachers are familiar with, but how about developing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608013" y="50865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212120"/>
                </a:solidFill>
                <a:effectLst/>
                <a:latin typeface="Times"/>
                <a:cs typeface="Arial" pitchFamily="34" charset="0"/>
              </a:rPr>
              <a:t>problem-defining skills in our students?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608013" y="5073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212120"/>
                </a:solidFill>
                <a:effectLst/>
                <a:latin typeface="Times"/>
                <a:cs typeface="Arial" pitchFamily="34" charset="0"/>
              </a:rPr>
              <a:t>Teaching for problem solving is a skill that arts teachers are familiar with, but how about developing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608013" y="50865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212120"/>
                </a:solidFill>
                <a:effectLst/>
                <a:latin typeface="Times"/>
                <a:cs typeface="Arial" pitchFamily="34" charset="0"/>
              </a:rPr>
              <a:t>problem-defining skills in our students?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90600" y="2286000"/>
            <a:ext cx="708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Problem solving v. problem definition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		Moving from teacher-centered 				to student-centered learning</a:t>
            </a:r>
          </a:p>
          <a:p>
            <a:endParaRPr lang="en-US" sz="2400" b="1" dirty="0"/>
          </a:p>
          <a:p>
            <a:r>
              <a:rPr lang="en-US" sz="2400" b="1" dirty="0" smtClean="0"/>
              <a:t>			The creative aspects of planning 					a lesson – share</a:t>
            </a:r>
          </a:p>
          <a:p>
            <a:r>
              <a:rPr lang="en-US" sz="2400" b="1" dirty="0" smtClean="0"/>
              <a:t>						the fun!</a:t>
            </a:r>
          </a:p>
          <a:p>
            <a:pPr>
              <a:buFont typeface="Arial" pitchFamily="34" charset="0"/>
              <a:buChar char="•"/>
            </a:pPr>
            <a:endParaRPr lang="en-US" sz="2400" b="1" dirty="0"/>
          </a:p>
          <a:p>
            <a:pPr>
              <a:buFont typeface="Arial" pitchFamily="34" charset="0"/>
              <a:buChar char="•"/>
            </a:pP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-1-1.gif"/>
          <p:cNvPicPr>
            <a:picLocks noChangeAspect="1"/>
          </p:cNvPicPr>
          <p:nvPr/>
        </p:nvPicPr>
        <p:blipFill>
          <a:blip r:embed="rId3">
            <a:lum contrast="-10000"/>
          </a:blip>
          <a:stretch>
            <a:fillRect/>
          </a:stretch>
        </p:blipFill>
        <p:spPr>
          <a:xfrm>
            <a:off x="6248400" y="2743200"/>
            <a:ext cx="3048000" cy="4238625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 flipH="1">
            <a:off x="0" y="4000500"/>
            <a:ext cx="27432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5181600"/>
            <a:ext cx="177998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600200" y="381000"/>
            <a:ext cx="57150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 smtClean="0"/>
              <a:t>Aspects of creative problem solving:</a:t>
            </a:r>
          </a:p>
          <a:p>
            <a:pPr algn="ctr"/>
            <a:endParaRPr lang="en-US" sz="2800" b="1" dirty="0" smtClean="0"/>
          </a:p>
          <a:p>
            <a:pPr algn="ctr">
              <a:lnSpc>
                <a:spcPct val="150000"/>
              </a:lnSpc>
            </a:pPr>
            <a:r>
              <a:rPr lang="en-US" sz="2800" b="1" dirty="0" smtClean="0"/>
              <a:t>Creative visualization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/>
              <a:t>Creative Invention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/>
              <a:t>Conceptual Synthesis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/>
              <a:t>Structured Imagination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/>
              <a:t>Insight, fixation, incubation</a:t>
            </a:r>
          </a:p>
          <a:p>
            <a:pPr algn="r"/>
            <a:endParaRPr lang="en-US" sz="2800" b="1" dirty="0" smtClean="0"/>
          </a:p>
          <a:p>
            <a:pPr algn="r"/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3418"/>
          <a:stretch>
            <a:fillRect/>
          </a:stretch>
        </p:blipFill>
        <p:spPr bwMode="auto">
          <a:xfrm>
            <a:off x="152400" y="3429000"/>
            <a:ext cx="305238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213998" y="5334000"/>
            <a:ext cx="193000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62000" y="609600"/>
            <a:ext cx="29017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/>
              <a:t>Creative visualization</a:t>
            </a:r>
          </a:p>
          <a:p>
            <a:pPr algn="ctr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</a:rPr>
              <a:t>Combination play</a:t>
            </a:r>
          </a:p>
        </p:txBody>
      </p:sp>
      <p:sp>
        <p:nvSpPr>
          <p:cNvPr id="7" name="Rectangle 6"/>
          <p:cNvSpPr/>
          <p:nvPr/>
        </p:nvSpPr>
        <p:spPr>
          <a:xfrm>
            <a:off x="3429000" y="2438400"/>
            <a:ext cx="29764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/>
              <a:t>Creative Invention</a:t>
            </a:r>
          </a:p>
          <a:p>
            <a:pPr algn="ctr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</a:rPr>
              <a:t>Function follows form</a:t>
            </a:r>
          </a:p>
        </p:txBody>
      </p:sp>
      <p:sp>
        <p:nvSpPr>
          <p:cNvPr id="8" name="Rectangle 7"/>
          <p:cNvSpPr/>
          <p:nvPr/>
        </p:nvSpPr>
        <p:spPr>
          <a:xfrm>
            <a:off x="3581400" y="4800600"/>
            <a:ext cx="40152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/>
              <a:t>Conceptual Synthesis</a:t>
            </a:r>
          </a:p>
          <a:p>
            <a:pPr algn="ctr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</a:rPr>
              <a:t>Creative discovery - metaphor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286000" y="5181600"/>
            <a:ext cx="187761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4" descr="C:\Users\Laurie Gatlin\Downloads\chinese-takeout-bo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9050" y="4029075"/>
            <a:ext cx="2381250" cy="2828925"/>
          </a:xfrm>
          <a:prstGeom prst="rect">
            <a:avLst/>
          </a:prstGeom>
          <a:noFill/>
        </p:spPr>
      </p:pic>
      <p:pic>
        <p:nvPicPr>
          <p:cNvPr id="4098" name="Picture 2" descr="C:\Users\Laurie Gatlin\Desktop\chopuse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152400"/>
            <a:ext cx="4048125" cy="2695575"/>
          </a:xfrm>
          <a:prstGeom prst="rect">
            <a:avLst/>
          </a:prstGeom>
          <a:noFill/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14600"/>
            <a:ext cx="177998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371600" y="914400"/>
            <a:ext cx="31406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/>
              <a:t>Structured Imagination</a:t>
            </a:r>
          </a:p>
          <a:p>
            <a:pPr algn="ctr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</a:rPr>
              <a:t>Classification of forms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0" y="3733800"/>
            <a:ext cx="367696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/>
              <a:t>Insight, fixation, incubation</a:t>
            </a:r>
          </a:p>
          <a:p>
            <a:pPr algn="ctr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</a:rPr>
              <a:t>Forgetting for awhile often</a:t>
            </a:r>
          </a:p>
          <a:p>
            <a:pPr algn="ctr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</a:rPr>
              <a:t>leads to new ideas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 l="13750" t="17188" r="12500" b="8594"/>
          <a:stretch>
            <a:fillRect/>
          </a:stretch>
        </p:blipFill>
        <p:spPr bwMode="auto">
          <a:xfrm>
            <a:off x="457200" y="381000"/>
            <a:ext cx="8382000" cy="601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62000" y="2438400"/>
            <a:ext cx="1219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Shapes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Squares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Circles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Triangles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Blobs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Faces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Keys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Tools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Car parts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_______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_______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2362200"/>
            <a:ext cx="1219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Same size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Multi-sized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Different angles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Overlapping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Not touching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90</a:t>
            </a:r>
            <a:r>
              <a:rPr lang="en-US" baseline="30000" dirty="0" smtClean="0">
                <a:solidFill>
                  <a:srgbClr val="FF0000"/>
                </a:solidFill>
              </a:rPr>
              <a:t>o </a:t>
            </a:r>
            <a:r>
              <a:rPr lang="en-US" dirty="0" smtClean="0">
                <a:solidFill>
                  <a:srgbClr val="FF0000"/>
                </a:solidFill>
              </a:rPr>
              <a:t> turns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Alternating 2 shapes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_________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__________</a:t>
            </a:r>
          </a:p>
          <a:p>
            <a:endParaRPr lang="en-US" baseline="30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2438400"/>
            <a:ext cx="12192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Monochromatic</a:t>
            </a:r>
          </a:p>
          <a:p>
            <a:pPr algn="ctr"/>
            <a:endParaRPr lang="en-US" sz="1200" dirty="0" smtClean="0">
              <a:solidFill>
                <a:srgbClr val="FF00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Primary</a:t>
            </a:r>
          </a:p>
          <a:p>
            <a:pPr algn="ctr"/>
            <a:endParaRPr lang="en-US" sz="1600" dirty="0" smtClean="0">
              <a:solidFill>
                <a:srgbClr val="FF00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Secondary</a:t>
            </a:r>
          </a:p>
          <a:p>
            <a:pPr algn="ctr"/>
            <a:endParaRPr lang="en-US" sz="1200" dirty="0" smtClean="0">
              <a:solidFill>
                <a:srgbClr val="FF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Complementary</a:t>
            </a:r>
          </a:p>
          <a:p>
            <a:pPr algn="ctr"/>
            <a:endParaRPr lang="en-US" sz="1600" dirty="0" smtClean="0">
              <a:solidFill>
                <a:srgbClr val="FF00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Analogous</a:t>
            </a:r>
          </a:p>
          <a:p>
            <a:pPr algn="ctr"/>
            <a:endParaRPr lang="en-US" sz="1600" dirty="0" smtClean="0">
              <a:solidFill>
                <a:srgbClr val="FF00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Warm/cool</a:t>
            </a:r>
          </a:p>
          <a:p>
            <a:pPr algn="ctr"/>
            <a:endParaRPr lang="en-US" sz="1600" dirty="0" smtClean="0">
              <a:solidFill>
                <a:srgbClr val="FF00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__________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__________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286000"/>
            <a:ext cx="1219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Glued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Stapled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Sewn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Brads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Tape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Drawn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Painted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39000" y="2362200"/>
            <a:ext cx="11430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Painting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Drawing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Sculpture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Photography</a:t>
            </a:r>
          </a:p>
          <a:p>
            <a:pPr algn="ctr"/>
            <a:endParaRPr lang="en-US" sz="1400" dirty="0" smtClean="0">
              <a:solidFill>
                <a:srgbClr val="FF00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Installation</a:t>
            </a:r>
          </a:p>
          <a:p>
            <a:pPr algn="ctr"/>
            <a:endParaRPr lang="en-US" sz="1600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Computer graphic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Kinetic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Print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________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board image.JPG"/>
          <p:cNvPicPr>
            <a:picLocks noChangeAspect="1"/>
          </p:cNvPicPr>
          <p:nvPr/>
        </p:nvPicPr>
        <p:blipFill>
          <a:blip r:embed="rId3"/>
          <a:srcRect l="7619" t="15238" r="2857" b="25079"/>
          <a:stretch>
            <a:fillRect/>
          </a:stretch>
        </p:blipFill>
        <p:spPr>
          <a:xfrm>
            <a:off x="609600" y="1295400"/>
            <a:ext cx="82296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82296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endParaRPr lang="en-US" dirty="0" smtClean="0"/>
          </a:p>
          <a:p>
            <a:pPr indent="-457200" algn="ctr"/>
            <a:r>
              <a:rPr lang="en-US" sz="2400" dirty="0" smtClean="0"/>
              <a:t>Resources</a:t>
            </a:r>
          </a:p>
          <a:p>
            <a:pPr indent="-457200"/>
            <a:endParaRPr lang="en-US" dirty="0" smtClean="0"/>
          </a:p>
          <a:p>
            <a:pPr indent="-457200"/>
            <a:endParaRPr lang="en-US" dirty="0" smtClean="0"/>
          </a:p>
          <a:p>
            <a:pPr indent="-457200"/>
            <a:r>
              <a:rPr lang="en-US" dirty="0" smtClean="0"/>
              <a:t>Brooks, G.B., Brooks, M.G. (1993) </a:t>
            </a:r>
            <a:r>
              <a:rPr lang="en-US" i="1" dirty="0" smtClean="0"/>
              <a:t>In search of  understanding: The case for </a:t>
            </a:r>
          </a:p>
          <a:p>
            <a:pPr indent="-457200"/>
            <a:r>
              <a:rPr lang="en-US" i="1" dirty="0" smtClean="0"/>
              <a:t>    constructivist classrooms</a:t>
            </a:r>
            <a:r>
              <a:rPr lang="en-US" dirty="0" smtClean="0"/>
              <a:t>, Alexandria, VA: ASCD Press</a:t>
            </a:r>
          </a:p>
          <a:p>
            <a:pPr indent="-457200"/>
            <a:endParaRPr lang="en-US" dirty="0" smtClean="0"/>
          </a:p>
          <a:p>
            <a:pPr indent="-457200"/>
            <a:r>
              <a:rPr lang="en-US" dirty="0" err="1" smtClean="0"/>
              <a:t>Czikzentmihalyi</a:t>
            </a:r>
            <a:r>
              <a:rPr lang="en-US" dirty="0" smtClean="0"/>
              <a:t>, M. (1988).  </a:t>
            </a:r>
            <a:r>
              <a:rPr lang="en-US" i="1" dirty="0" smtClean="0"/>
              <a:t>Society, culture and person:  A systems view of creativity </a:t>
            </a:r>
            <a:r>
              <a:rPr lang="en-US" dirty="0" smtClean="0"/>
              <a:t>in</a:t>
            </a:r>
          </a:p>
          <a:p>
            <a:pPr indent="-457200"/>
            <a:r>
              <a:rPr lang="en-US" dirty="0" smtClean="0"/>
              <a:t>    R. J. Sternberg (Ed.), </a:t>
            </a:r>
            <a:r>
              <a:rPr lang="en-US" i="1" dirty="0" smtClean="0"/>
              <a:t>The nature of creativity:  Contemporary psychological </a:t>
            </a:r>
          </a:p>
          <a:p>
            <a:pPr indent="-457200"/>
            <a:r>
              <a:rPr lang="en-US" i="1" dirty="0" smtClean="0"/>
              <a:t>    perspectives </a:t>
            </a:r>
            <a:r>
              <a:rPr lang="en-US" dirty="0" smtClean="0"/>
              <a:t>(pp. 325-339).  Cambridge, MA: Cambridge University Press</a:t>
            </a:r>
          </a:p>
          <a:p>
            <a:pPr indent="-457200"/>
            <a:endParaRPr lang="en-US" dirty="0" smtClean="0"/>
          </a:p>
          <a:p>
            <a:pPr indent="-457200"/>
            <a:r>
              <a:rPr lang="en-US" dirty="0" smtClean="0"/>
              <a:t>Finke, R. A., Ward, T. B., Smith, S. M, (1992) </a:t>
            </a:r>
            <a:r>
              <a:rPr lang="en-US" i="1" dirty="0" smtClean="0"/>
              <a:t>Creative cognition:  Theory, research and</a:t>
            </a:r>
          </a:p>
          <a:p>
            <a:pPr indent="-457200"/>
            <a:r>
              <a:rPr lang="en-US" i="1" dirty="0" smtClean="0"/>
              <a:t>   applications,</a:t>
            </a:r>
            <a:r>
              <a:rPr lang="en-US" dirty="0" smtClean="0"/>
              <a:t> Cambridge, MA: MIT Press</a:t>
            </a:r>
          </a:p>
          <a:p>
            <a:pPr indent="-457200"/>
            <a:endParaRPr lang="en-US" dirty="0" smtClean="0"/>
          </a:p>
          <a:p>
            <a:pPr indent="-457200"/>
            <a:r>
              <a:rPr lang="en-US" dirty="0" err="1" smtClean="0"/>
              <a:t>Kosslyn</a:t>
            </a:r>
            <a:r>
              <a:rPr lang="en-US" dirty="0" smtClean="0"/>
              <a:t>, S. M., </a:t>
            </a:r>
            <a:r>
              <a:rPr lang="en-US" dirty="0" err="1" smtClean="0"/>
              <a:t>Reiser</a:t>
            </a:r>
            <a:r>
              <a:rPr lang="en-US" dirty="0" smtClean="0"/>
              <a:t>, B. J ., Farah, M.J. and </a:t>
            </a:r>
            <a:r>
              <a:rPr lang="en-US" dirty="0" err="1" smtClean="0"/>
              <a:t>Fliegel</a:t>
            </a:r>
            <a:r>
              <a:rPr lang="en-US" dirty="0" smtClean="0"/>
              <a:t>, S. L. (1983) </a:t>
            </a:r>
            <a:r>
              <a:rPr lang="en-US" i="1" dirty="0" smtClean="0"/>
              <a:t>Generating visual </a:t>
            </a:r>
          </a:p>
          <a:p>
            <a:pPr indent="-457200"/>
            <a:r>
              <a:rPr lang="en-US" i="1" dirty="0" smtClean="0"/>
              <a:t>    images:  Units and relations.  </a:t>
            </a:r>
            <a:r>
              <a:rPr lang="en-US" dirty="0" smtClean="0"/>
              <a:t>Journal of Experimental Psychology:  </a:t>
            </a:r>
            <a:r>
              <a:rPr lang="en-US" dirty="0" err="1" smtClean="0"/>
              <a:t>Gnereal</a:t>
            </a:r>
            <a:r>
              <a:rPr lang="en-US" dirty="0" smtClean="0"/>
              <a:t>, 112,</a:t>
            </a:r>
          </a:p>
          <a:p>
            <a:pPr indent="-457200"/>
            <a:r>
              <a:rPr lang="en-US" dirty="0" smtClean="0"/>
              <a:t>    278-303. </a:t>
            </a:r>
          </a:p>
          <a:p>
            <a:pPr indent="-457200"/>
            <a:endParaRPr lang="en-US" dirty="0" smtClean="0"/>
          </a:p>
          <a:p>
            <a:pPr indent="-457200"/>
            <a:r>
              <a:rPr lang="en-US" dirty="0" smtClean="0"/>
              <a:t>Perkins, D. N., (1981) </a:t>
            </a:r>
            <a:r>
              <a:rPr lang="en-US" i="1" dirty="0" smtClean="0"/>
              <a:t>The mind’s best work</a:t>
            </a:r>
            <a:r>
              <a:rPr lang="en-US" dirty="0" smtClean="0"/>
              <a:t>.  Cambridge, MA: Harvard University Press</a:t>
            </a:r>
          </a:p>
          <a:p>
            <a:pPr indent="-457200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377</Words>
  <Application>Microsoft Office PowerPoint</Application>
  <PresentationFormat>On-screen Show (4:3)</PresentationFormat>
  <Paragraphs>120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Laurie Gatlin</dc:creator>
  <cp:lastModifiedBy>AMD_XP_IMAGE_BASIC</cp:lastModifiedBy>
  <cp:revision>11</cp:revision>
  <dcterms:created xsi:type="dcterms:W3CDTF">2008-11-05T21:06:29Z</dcterms:created>
  <dcterms:modified xsi:type="dcterms:W3CDTF">2009-03-24T20:07:55Z</dcterms:modified>
</cp:coreProperties>
</file>